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6"/>
  </p:notesMasterIdLst>
  <p:sldIdLst>
    <p:sldId id="278" r:id="rId2"/>
    <p:sldId id="256" r:id="rId3"/>
    <p:sldId id="257" r:id="rId4"/>
    <p:sldId id="282" r:id="rId5"/>
    <p:sldId id="283" r:id="rId6"/>
    <p:sldId id="284" r:id="rId7"/>
    <p:sldId id="281" r:id="rId8"/>
    <p:sldId id="264" r:id="rId9"/>
    <p:sldId id="262" r:id="rId10"/>
    <p:sldId id="279" r:id="rId11"/>
    <p:sldId id="280" r:id="rId12"/>
    <p:sldId id="263" r:id="rId13"/>
    <p:sldId id="265" r:id="rId14"/>
    <p:sldId id="274" r:id="rId15"/>
    <p:sldId id="27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39F9D-2FBC-4A68-B911-6A27F98D7336}" type="datetimeFigureOut">
              <a:rPr lang="en-IN" smtClean="0"/>
              <a:t>19-11-2025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B8C73-4147-4C69-AD4B-1D1654AA62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73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099246B3-C84D-E3EF-BD18-C7D4961F35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205E04A7-EBA0-6B08-163B-EEA096D7382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F33FAABA-B6A0-AE91-0DCE-C0B9560D8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95F6EF4-2A06-453F-9518-B2EE7EABB1ED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2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5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0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logo for a university&#10;&#10;AI-generated content may be incorrect.">
            <a:extLst>
              <a:ext uri="{FF2B5EF4-FFF2-40B4-BE49-F238E27FC236}">
                <a16:creationId xmlns:a16="http://schemas.microsoft.com/office/drawing/2014/main" id="{2FD98BDC-3DF6-ADE9-EB82-321433C3AE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277" y="0"/>
            <a:ext cx="2071723" cy="100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4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0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04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74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8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2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2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9BC5EE05-F5E3-B12D-FBB7-A1F352091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1881910"/>
            <a:ext cx="8686800" cy="20390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Techniques(PMTAI504)</a:t>
            </a:r>
            <a:b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of the Candidate : Manasi Prakash Renuse</a:t>
            </a:r>
            <a:b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385833F3-1C23-BF45-BDFC-3488805F9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202657"/>
            <a:ext cx="8915400" cy="1182688"/>
          </a:xfrm>
        </p:spPr>
        <p:txBody>
          <a:bodyPr rtlCol="0">
            <a:normAutofit fontScale="70000" lnSpcReduction="20000"/>
          </a:bodyPr>
          <a:lstStyle/>
          <a:p>
            <a:pPr algn="l" eaLnBrk="1" fontAlgn="auto" hangingPunct="1">
              <a:defRPr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	</a:t>
            </a:r>
            <a:r>
              <a:rPr lang="en-US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OF THE GUIDE: Dr. </a:t>
            </a:r>
            <a:r>
              <a:rPr lang="en-US" alt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Sagar Pande </a:t>
            </a:r>
            <a:r>
              <a:rPr lang="en-US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</a:t>
            </a:r>
          </a:p>
          <a:p>
            <a:pPr>
              <a:defRPr/>
            </a:pP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CSE( AI ) MTech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7" name="Date Placeholder 7">
            <a:extLst>
              <a:ext uri="{FF2B5EF4-FFF2-40B4-BE49-F238E27FC236}">
                <a16:creationId xmlns:a16="http://schemas.microsoft.com/office/drawing/2014/main" id="{E668E5DD-52DD-A04D-23E9-D5D07306AAD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11/1/2025</a:t>
            </a:r>
          </a:p>
        </p:txBody>
      </p:sp>
      <p:sp>
        <p:nvSpPr>
          <p:cNvPr id="10248" name="Slide Number Placeholder 8">
            <a:extLst>
              <a:ext uri="{FF2B5EF4-FFF2-40B4-BE49-F238E27FC236}">
                <a16:creationId xmlns:a16="http://schemas.microsoft.com/office/drawing/2014/main" id="{5AA3883B-532D-F9FF-09F3-B27F143C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385F7A-718F-43CF-B897-F2059210AFE4}" type="slidenum">
              <a:rPr lang="en-US" altLang="en-US" smtClean="0">
                <a:solidFill>
                  <a:srgbClr val="FFFFFF"/>
                </a:solidFill>
              </a:rPr>
              <a:pPr/>
              <a:t>1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FDC6A2-57BF-0343-57B0-F0A4639CB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8763"/>
            <a:ext cx="9144000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620437-1FAB-8F56-75E0-EAD263228231}"/>
              </a:ext>
            </a:extLst>
          </p:cNvPr>
          <p:cNvSpPr txBox="1"/>
          <p:nvPr/>
        </p:nvSpPr>
        <p:spPr>
          <a:xfrm>
            <a:off x="975970" y="5667055"/>
            <a:ext cx="89154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5905" algn="ctr">
              <a:lnSpc>
                <a:spcPct val="115000"/>
              </a:lnSpc>
            </a:pPr>
            <a:r>
              <a:rPr lang="en-IN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PCET’s Pimpri Chinchwad University </a:t>
            </a:r>
            <a:endParaRPr lang="en-IN" sz="12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80795" algn="ctr">
              <a:lnSpc>
                <a:spcPct val="115000"/>
              </a:lnSpc>
              <a:spcBef>
                <a:spcPts val="5"/>
              </a:spcBef>
            </a:pPr>
            <a:r>
              <a:rPr lang="en-IN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Established under Govt. of Maharashtra Act No. V of 2023 </a:t>
            </a:r>
            <a:endParaRPr lang="en-IN" sz="12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1125" marR="771525" algn="ctr">
              <a:lnSpc>
                <a:spcPct val="95000"/>
              </a:lnSpc>
            </a:pPr>
            <a:r>
              <a:rPr lang="en-IN" sz="12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        Gut No. 44, 46, 48, 49 and 50, Sate, Maval (PMRDA) Dist. Pune-412106 Maharashtra, India</a:t>
            </a:r>
            <a:endParaRPr lang="en-IN" sz="12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2BFC4-2298-8EBA-C4B6-F23BAB1224B4}"/>
              </a:ext>
            </a:extLst>
          </p:cNvPr>
          <p:cNvSpPr txBox="1"/>
          <p:nvPr/>
        </p:nvSpPr>
        <p:spPr>
          <a:xfrm>
            <a:off x="2209800" y="3654174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_________________________________________________________________________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0E1D-4ED8-1917-0AFA-53747F80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Soln</a:t>
            </a:r>
            <a:r>
              <a:rPr lang="en-GB" dirty="0"/>
              <a:t>:-</a:t>
            </a:r>
            <a:endParaRPr lang="en-IN" dirty="0"/>
          </a:p>
        </p:txBody>
      </p:sp>
      <p:pic>
        <p:nvPicPr>
          <p:cNvPr id="5" name="Content Placeholder 4" descr="A piece of paper with writing on it&#10;&#10;AI-generated content may be incorrect.">
            <a:extLst>
              <a:ext uri="{FF2B5EF4-FFF2-40B4-BE49-F238E27FC236}">
                <a16:creationId xmlns:a16="http://schemas.microsoft.com/office/drawing/2014/main" id="{25BAEF51-DC09-0902-46DC-3E9BB740C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89" y="1423480"/>
            <a:ext cx="5170227" cy="5141912"/>
          </a:xfrm>
          <a:prstGeom prst="rect">
            <a:avLst/>
          </a:prstGeom>
          <a:ln w="190500" cap="sq">
            <a:solidFill>
              <a:schemeClr val="tx1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 descr="A paper with writing on it&#10;&#10;AI-generated content may be incorrect.">
            <a:extLst>
              <a:ext uri="{FF2B5EF4-FFF2-40B4-BE49-F238E27FC236}">
                <a16:creationId xmlns:a16="http://schemas.microsoft.com/office/drawing/2014/main" id="{E5F96382-6D2F-AABE-0C4D-AF37B73DA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979" y="1423480"/>
            <a:ext cx="5326284" cy="5141912"/>
          </a:xfrm>
          <a:prstGeom prst="rect">
            <a:avLst/>
          </a:prstGeom>
          <a:ln w="190500" cap="sq">
            <a:solidFill>
              <a:schemeClr val="tx1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8620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97EF-FF58-B81C-FA49-17C0D703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Soln</a:t>
            </a:r>
            <a:r>
              <a:rPr lang="en-GB" dirty="0"/>
              <a:t>:-</a:t>
            </a:r>
            <a:endParaRPr lang="en-IN" dirty="0"/>
          </a:p>
        </p:txBody>
      </p:sp>
      <p:pic>
        <p:nvPicPr>
          <p:cNvPr id="5" name="Content Placeholder 4" descr="A piece of paper with writing on it&#10;&#10;AI-generated content may be incorrect.">
            <a:extLst>
              <a:ext uri="{FF2B5EF4-FFF2-40B4-BE49-F238E27FC236}">
                <a16:creationId xmlns:a16="http://schemas.microsoft.com/office/drawing/2014/main" id="{6E36C8F8-A231-B125-A347-C7F3069A3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383246"/>
            <a:ext cx="8134502" cy="5383314"/>
          </a:xfrm>
          <a:prstGeom prst="rect">
            <a:avLst/>
          </a:prstGeom>
          <a:ln w="190500" cap="sq">
            <a:solidFill>
              <a:schemeClr val="tx1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9911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C53F-7CB3-BF5C-81E9-6CFA5C44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Advantages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7D403-9393-3403-8F1E-29A2FF388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680898"/>
            <a:ext cx="10653578" cy="51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6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CCB6-4C3E-7618-72FB-41916843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World Applications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4F091-BE6B-0DEB-8FA8-677ECA3C5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680897"/>
            <a:ext cx="10653577" cy="48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6FCE-46B9-4C42-5CF0-FDAF0D04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Naive Bayes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D2396-5EE5-6A6D-1FE6-F79CEDF92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Gaussian Naive Bayes (GNB)</a:t>
            </a:r>
            <a:r>
              <a:rPr lang="en-US" dirty="0"/>
              <a:t> classifier is a fundamental machine learning algorithm specifically designed for classification problems where the input features are </a:t>
            </a:r>
            <a:r>
              <a:rPr lang="en-US" b="1" dirty="0"/>
              <a:t>continuous</a:t>
            </a:r>
            <a:r>
              <a:rPr lang="en-US" dirty="0"/>
              <a:t> (real-valued) and are assumed to follow a </a:t>
            </a:r>
            <a:r>
              <a:rPr lang="en-US" b="1" dirty="0"/>
              <a:t>Normal (Gaussian) distribution</a:t>
            </a:r>
            <a:r>
              <a:rPr lang="en-US" dirty="0"/>
              <a:t>.</a:t>
            </a:r>
          </a:p>
          <a:p>
            <a:r>
              <a:rPr lang="en-US" dirty="0"/>
              <a:t>It is one of the most widely used variants of the Naive Bayes family.</a:t>
            </a:r>
          </a:p>
          <a:p>
            <a:r>
              <a:rPr lang="en-IN" dirty="0"/>
              <a:t>In the standard discrete Naïve Bayes it is impossible to calculate the probability </a:t>
            </a:r>
            <a:r>
              <a:rPr lang="en-IN" dirty="0" err="1"/>
              <a:t>og</a:t>
            </a:r>
            <a:r>
              <a:rPr lang="en-IN" dirty="0"/>
              <a:t> specific continuous numbers (like 98.67).</a:t>
            </a:r>
          </a:p>
          <a:p>
            <a:r>
              <a:rPr lang="en-IN" dirty="0"/>
              <a:t>Since there are infinite possibilities for a continuous variable, the probability of any single exact value is </a:t>
            </a:r>
            <a:r>
              <a:rPr lang="en-IN" dirty="0" err="1"/>
              <a:t>zeo</a:t>
            </a:r>
            <a:r>
              <a:rPr lang="en-IN" dirty="0"/>
              <a:t> </a:t>
            </a:r>
          </a:p>
          <a:p>
            <a:r>
              <a:rPr lang="en-US" b="1" dirty="0"/>
              <a:t>Gaussian Naive Bayes </a:t>
            </a:r>
            <a:r>
              <a:rPr lang="en-US" dirty="0"/>
              <a:t>solves this by switching from calculating discrete probabilities to calculating probability densities using the Gaussian distribution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0710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B100-52D4-1186-CC2B-7643C503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</a:t>
            </a:r>
            <a:endParaRPr lang="en-IN" dirty="0"/>
          </a:p>
        </p:txBody>
      </p:sp>
      <p:pic>
        <p:nvPicPr>
          <p:cNvPr id="6" name="Content Placeholder 5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357DAAA9-C383-48FF-1D3B-21B94B702D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8" y="1447061"/>
            <a:ext cx="5608042" cy="506027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728624D-AA35-5007-C55D-477246947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988598"/>
            <a:ext cx="4761390" cy="1793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ACCDDE-48F5-08D2-E066-45442B8B8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224" y="3781887"/>
            <a:ext cx="5720818" cy="25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3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5451-E72F-75DB-77C1-6645B223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Soln</a:t>
            </a:r>
            <a:r>
              <a:rPr lang="en-GB" dirty="0"/>
              <a:t>:-</a:t>
            </a:r>
            <a:endParaRPr lang="en-IN" dirty="0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FA20858-3557-279D-929C-FA125192B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680898"/>
            <a:ext cx="10653578" cy="4844189"/>
          </a:xfrm>
        </p:spPr>
      </p:pic>
    </p:spTree>
    <p:extLst>
      <p:ext uri="{BB962C8B-B14F-4D97-AF65-F5344CB8AC3E}">
        <p14:creationId xmlns:p14="http://schemas.microsoft.com/office/powerpoint/2010/main" val="2845584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7618-EC65-A288-0C51-4367F399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Soln</a:t>
            </a:r>
            <a:r>
              <a:rPr lang="en-GB" dirty="0"/>
              <a:t>:-		</a:t>
            </a:r>
            <a:r>
              <a:rPr lang="en-GB" sz="2400" b="0" dirty="0"/>
              <a:t>2.Calculate mean and variance</a:t>
            </a:r>
            <a:endParaRPr lang="en-IN" sz="2400" b="0" dirty="0"/>
          </a:p>
        </p:txBody>
      </p:sp>
      <p:pic>
        <p:nvPicPr>
          <p:cNvPr id="5" name="Content Placeholder 4" descr="A screenshot of a black and white math&#10;&#10;AI-generated content may be incorrect.">
            <a:extLst>
              <a:ext uri="{FF2B5EF4-FFF2-40B4-BE49-F238E27FC236}">
                <a16:creationId xmlns:a16="http://schemas.microsoft.com/office/drawing/2014/main" id="{C000E00B-7024-2E4B-7143-7C2698DA7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695528"/>
            <a:ext cx="10653578" cy="5177102"/>
          </a:xfrm>
        </p:spPr>
      </p:pic>
    </p:spTree>
    <p:extLst>
      <p:ext uri="{BB962C8B-B14F-4D97-AF65-F5344CB8AC3E}">
        <p14:creationId xmlns:p14="http://schemas.microsoft.com/office/powerpoint/2010/main" val="1036599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A71B-30DD-468F-7658-1E37999F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Soln</a:t>
            </a:r>
            <a:r>
              <a:rPr lang="en-GB" dirty="0"/>
              <a:t>:-		</a:t>
            </a:r>
            <a:r>
              <a:rPr lang="en-GB" sz="2000" b="0" dirty="0"/>
              <a:t>3.</a:t>
            </a:r>
            <a:r>
              <a:rPr lang="en-GB" sz="2400" b="0" dirty="0"/>
              <a:t>Training result</a:t>
            </a:r>
            <a:endParaRPr lang="en-IN" sz="2400" b="0" dirty="0"/>
          </a:p>
        </p:txBody>
      </p:sp>
      <p:pic>
        <p:nvPicPr>
          <p:cNvPr id="5" name="Content Placeholder 4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92FF86B0-FA40-14BE-6212-B3E7D6427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" y="1680898"/>
            <a:ext cx="10653577" cy="4628462"/>
          </a:xfrm>
        </p:spPr>
      </p:pic>
    </p:spTree>
    <p:extLst>
      <p:ext uri="{BB962C8B-B14F-4D97-AF65-F5344CB8AC3E}">
        <p14:creationId xmlns:p14="http://schemas.microsoft.com/office/powerpoint/2010/main" val="1802787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00E7-2E6B-8EBD-19D3-D7AAD58F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Soln</a:t>
            </a:r>
            <a:r>
              <a:rPr lang="en-US" dirty="0"/>
              <a:t>:-</a:t>
            </a:r>
            <a:r>
              <a:rPr lang="en-US" sz="2400" b="0" dirty="0"/>
              <a:t>Prediction Phase (Classifying the New Data Point)</a:t>
            </a:r>
            <a:endParaRPr lang="en-IN" sz="2400" b="0" dirty="0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4933FEC-8DF0-8163-5A8C-84E8220F4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" y="1680898"/>
            <a:ext cx="10653577" cy="4959599"/>
          </a:xfrm>
        </p:spPr>
      </p:pic>
    </p:spTree>
    <p:extLst>
      <p:ext uri="{BB962C8B-B14F-4D97-AF65-F5344CB8AC3E}">
        <p14:creationId xmlns:p14="http://schemas.microsoft.com/office/powerpoint/2010/main" val="185631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89C5142E-5DD8-65D7-C7E5-B3868417BC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43"/>
          <a:stretch>
            <a:fillRect/>
          </a:stretch>
        </p:blipFill>
        <p:spPr>
          <a:xfrm>
            <a:off x="-320020" y="-133027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4416"/>
            <a:ext cx="12191999" cy="124358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A42C6-C75A-7C20-11B9-191D6C94C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68969"/>
            <a:ext cx="11177625" cy="96012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GB" dirty="0"/>
              <a:t>Naïve Bayes Classifier &amp; </a:t>
            </a:r>
            <a:r>
              <a:rPr lang="en-US" dirty="0"/>
              <a:t>Gaussian Naive Bayes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A53BB3-4F47-F7FB-893A-A1226F493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6691" y="5768969"/>
            <a:ext cx="980235" cy="955994"/>
          </a:xfrm>
        </p:spPr>
        <p:txBody>
          <a:bodyPr anchor="ctr">
            <a:normAutofit/>
          </a:bodyPr>
          <a:lstStyle/>
          <a:p>
            <a:pPr algn="r"/>
            <a:r>
              <a:rPr lang="en-GB" sz="1900" dirty="0"/>
              <a:t>.</a:t>
            </a:r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249094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327F-A390-B7BA-EC14-811691A6D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Soln</a:t>
            </a:r>
            <a:r>
              <a:rPr lang="en-GB" dirty="0"/>
              <a:t>:-</a:t>
            </a:r>
            <a:endParaRPr lang="en-IN" dirty="0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2DF3B93-E3D8-8641-0A31-1B0030580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" y="1680898"/>
            <a:ext cx="10653577" cy="4542349"/>
          </a:xfrm>
        </p:spPr>
      </p:pic>
    </p:spTree>
    <p:extLst>
      <p:ext uri="{BB962C8B-B14F-4D97-AF65-F5344CB8AC3E}">
        <p14:creationId xmlns:p14="http://schemas.microsoft.com/office/powerpoint/2010/main" val="679124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191E-A031-A561-0280-9DC31EB7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Soln</a:t>
            </a:r>
            <a:r>
              <a:rPr lang="en-GB" dirty="0"/>
              <a:t>:-</a:t>
            </a:r>
            <a:endParaRPr lang="en-IN" dirty="0"/>
          </a:p>
        </p:txBody>
      </p:sp>
      <p:pic>
        <p:nvPicPr>
          <p:cNvPr id="5" name="Content Placeholder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0ED1F361-C6C9-A616-C899-AF233769B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" y="1680898"/>
            <a:ext cx="10653577" cy="5177102"/>
          </a:xfrm>
        </p:spPr>
      </p:pic>
    </p:spTree>
    <p:extLst>
      <p:ext uri="{BB962C8B-B14F-4D97-AF65-F5344CB8AC3E}">
        <p14:creationId xmlns:p14="http://schemas.microsoft.com/office/powerpoint/2010/main" val="754863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9B5D-FE05-E87C-FA56-A9042ADD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Soln</a:t>
            </a:r>
            <a:r>
              <a:rPr lang="en-GB" dirty="0"/>
              <a:t>:-</a:t>
            </a:r>
            <a:endParaRPr lang="en-IN" dirty="0"/>
          </a:p>
        </p:txBody>
      </p:sp>
      <p:pic>
        <p:nvPicPr>
          <p:cNvPr id="5" name="Content Placeholder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2B220B89-0673-955E-0E36-9FAF8DF37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680898"/>
            <a:ext cx="10653578" cy="5177102"/>
          </a:xfrm>
        </p:spPr>
      </p:pic>
    </p:spTree>
    <p:extLst>
      <p:ext uri="{BB962C8B-B14F-4D97-AF65-F5344CB8AC3E}">
        <p14:creationId xmlns:p14="http://schemas.microsoft.com/office/powerpoint/2010/main" val="109519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26D8-0044-55BA-9B8D-245D2C79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Soln</a:t>
            </a:r>
            <a:r>
              <a:rPr lang="en-GB" dirty="0"/>
              <a:t>:-</a:t>
            </a:r>
            <a:endParaRPr lang="en-IN" dirty="0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A50BACC-5495-1B80-05B5-DB5E17EFF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680898"/>
            <a:ext cx="10653577" cy="4693269"/>
          </a:xfrm>
        </p:spPr>
      </p:pic>
    </p:spTree>
    <p:extLst>
      <p:ext uri="{BB962C8B-B14F-4D97-AF65-F5344CB8AC3E}">
        <p14:creationId xmlns:p14="http://schemas.microsoft.com/office/powerpoint/2010/main" val="2444656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F364-E371-5237-258B-4AC282DC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Guassian</a:t>
            </a:r>
            <a:r>
              <a:rPr lang="en-GB" dirty="0"/>
              <a:t> v/s Discrete Naïve Bayes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3E3C-77FD-58BF-3E77-5AD088A79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9DC8F-F02E-236E-6887-1980B84A6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60" y="1682844"/>
            <a:ext cx="10813002" cy="47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45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203C-03A6-27F0-B7C9-429EC145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 Classifier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C4B2A-214F-3E40-8118-6D4543C8F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Naive Bayes Classifier is a foundational machine learning algorithm rooted in </a:t>
            </a:r>
            <a:r>
              <a:rPr lang="en-US" b="1" dirty="0"/>
              <a:t>probabilistic modeling</a:t>
            </a:r>
            <a:r>
              <a:rPr lang="en-US" dirty="0"/>
              <a:t> and </a:t>
            </a:r>
            <a:r>
              <a:rPr lang="en-US" b="1" dirty="0"/>
              <a:t>Bayes' Theorem</a:t>
            </a:r>
            <a:r>
              <a:rPr lang="en-US" dirty="0"/>
              <a:t>. The discrete data version is perfectly suited for classification problems where all input features are </a:t>
            </a:r>
            <a:r>
              <a:rPr lang="en-US" b="1" dirty="0"/>
              <a:t>categorical</a:t>
            </a:r>
            <a:r>
              <a:rPr lang="en-US" dirty="0"/>
              <a:t> (like 'Sunny', 'Yes', 'Medium’).</a:t>
            </a:r>
          </a:p>
          <a:p>
            <a:r>
              <a:rPr lang="en-US" dirty="0"/>
              <a:t>The goal is to calculate the probability of a data point belonging to a certain </a:t>
            </a:r>
            <a:r>
              <a:rPr lang="en-US" dirty="0" err="1"/>
              <a:t>class,given</a:t>
            </a:r>
            <a:r>
              <a:rPr lang="en-US" dirty="0"/>
              <a:t> its features ,and then choose the class with the highest probability.</a:t>
            </a:r>
          </a:p>
          <a:p>
            <a:r>
              <a:rPr lang="en-US" dirty="0"/>
              <a:t>We are trying to find out Posterior Probability P(</a:t>
            </a:r>
            <a:r>
              <a:rPr lang="en-US" dirty="0" err="1"/>
              <a:t>Class|Features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7032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8C15-A9C4-1896-0121-F2C119A9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Posterior Probability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675755-218B-E727-B0BF-106D224A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235" y="1680898"/>
            <a:ext cx="10653578" cy="47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7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4FEC-E40E-FB61-5E9B-152F4A26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Prior Probability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29BFB7-5CFD-0207-59C6-E896DD5FE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680898"/>
            <a:ext cx="10653578" cy="51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5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2EFA-7858-9BB4-070D-13B75513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Likelihood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6C2368-4C3A-D00F-C2F2-FDBFF91C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680898"/>
            <a:ext cx="10724136" cy="51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FFF7-8D2D-C50F-276A-7090335D4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A9C40B-574B-8461-D984-F61B31B86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621" y="3840947"/>
            <a:ext cx="6236020" cy="342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836920-3FBF-2CFC-BD4F-6552DF19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9" y="2604031"/>
            <a:ext cx="10653577" cy="3529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A24F2F-B6B4-8D25-C660-1F8A2630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09" y="1680898"/>
            <a:ext cx="10653577" cy="9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6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F6E3-66F2-76C9-F922-98494633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to solve </a:t>
            </a:r>
            <a:br>
              <a:rPr lang="en-GB" dirty="0"/>
            </a:br>
            <a:r>
              <a:rPr lang="en-GB" dirty="0"/>
              <a:t>Naïve Bayes Classifier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064837-0D76-AEFF-5FB2-0CE2AA6D0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802167"/>
            <a:ext cx="10653578" cy="43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6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F3EA-4BA0-62AC-9736-55E8C9872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756377"/>
          </a:xfrm>
        </p:spPr>
        <p:txBody>
          <a:bodyPr/>
          <a:lstStyle/>
          <a:p>
            <a:r>
              <a:rPr lang="en-GB" dirty="0"/>
              <a:t>Numerical</a:t>
            </a:r>
            <a:endParaRPr lang="en-IN" dirty="0"/>
          </a:p>
        </p:txBody>
      </p:sp>
      <p:pic>
        <p:nvPicPr>
          <p:cNvPr id="15" name="Content Placeholder 14" descr="A piece of paper with writing on it&#10;&#10;AI-generated content may be incorrect.">
            <a:extLst>
              <a:ext uri="{FF2B5EF4-FFF2-40B4-BE49-F238E27FC236}">
                <a16:creationId xmlns:a16="http://schemas.microsoft.com/office/drawing/2014/main" id="{FFC65A71-EE5B-97C5-65D3-EB25A66D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7" y="1305017"/>
            <a:ext cx="8993080" cy="5468645"/>
          </a:xfrm>
          <a:prstGeom prst="rect">
            <a:avLst/>
          </a:prstGeom>
          <a:ln w="190500" cap="sq">
            <a:solidFill>
              <a:schemeClr val="tx1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207057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3834</TotalTime>
  <Words>370</Words>
  <Application>Microsoft Office PowerPoint</Application>
  <PresentationFormat>Widescreen</PresentationFormat>
  <Paragraphs>43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Arial</vt:lpstr>
      <vt:lpstr>Neue Haas Grotesk Text Pro</vt:lpstr>
      <vt:lpstr>Times New Roman</vt:lpstr>
      <vt:lpstr>VanillaVTI</vt:lpstr>
      <vt:lpstr>Machine learning Techniques(PMTAI504)   Name of the Candidate : Manasi Prakash Renuse </vt:lpstr>
      <vt:lpstr>Naïve Bayes Classifier &amp; Gaussian Naive Bayes</vt:lpstr>
      <vt:lpstr>Naïve Bayes Classifier</vt:lpstr>
      <vt:lpstr>Posterior Probability</vt:lpstr>
      <vt:lpstr>Prior Probability</vt:lpstr>
      <vt:lpstr>Likelihood</vt:lpstr>
      <vt:lpstr>Concepts</vt:lpstr>
      <vt:lpstr>Steps to solve  Naïve Bayes Classifier</vt:lpstr>
      <vt:lpstr>Numerical</vt:lpstr>
      <vt:lpstr>Soln:-</vt:lpstr>
      <vt:lpstr>Soln:-</vt:lpstr>
      <vt:lpstr>Advantages</vt:lpstr>
      <vt:lpstr>Real World Applications</vt:lpstr>
      <vt:lpstr>Gaussian Naive Bayes</vt:lpstr>
      <vt:lpstr>Numerical</vt:lpstr>
      <vt:lpstr>Soln:-</vt:lpstr>
      <vt:lpstr>Soln:-  2.Calculate mean and variance</vt:lpstr>
      <vt:lpstr>Soln:-  3.Training result</vt:lpstr>
      <vt:lpstr>Soln:-Prediction Phase (Classifying the New Data Point)</vt:lpstr>
      <vt:lpstr>Soln:-</vt:lpstr>
      <vt:lpstr>Soln:-</vt:lpstr>
      <vt:lpstr>Soln:-</vt:lpstr>
      <vt:lpstr>Soln:-</vt:lpstr>
      <vt:lpstr>Guassian v/s Discrete Naïve Bayes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Manasi Renuse</dc:creator>
  <cp:lastModifiedBy>Manasi Renuse</cp:lastModifiedBy>
  <cp:revision>17</cp:revision>
  <dcterms:created xsi:type="dcterms:W3CDTF">2025-11-19T04:33:57Z</dcterms:created>
  <dcterms:modified xsi:type="dcterms:W3CDTF">2025-11-21T20:28:27Z</dcterms:modified>
</cp:coreProperties>
</file>